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11"/>
  </p:notesMasterIdLst>
  <p:handoutMasterIdLst>
    <p:handoutMasterId r:id="rId12"/>
  </p:handoutMasterIdLst>
  <p:sldIdLst>
    <p:sldId id="320" r:id="rId8"/>
    <p:sldId id="321" r:id="rId9"/>
    <p:sldId id="322" r:id="rId10"/>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320"/>
            <p14:sldId id="321"/>
            <p14:sldId id="32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6" autoAdjust="0"/>
    <p:restoredTop sz="63484" autoAdjust="0"/>
  </p:normalViewPr>
  <p:slideViewPr>
    <p:cSldViewPr>
      <p:cViewPr varScale="1">
        <p:scale>
          <a:sx n="87" d="100"/>
          <a:sy n="87" d="100"/>
        </p:scale>
        <p:origin x="942" y="96"/>
      </p:cViewPr>
      <p:guideLst>
        <p:guide orient="horz" pos="1620"/>
        <p:guide pos="2880"/>
      </p:guideLst>
    </p:cSldViewPr>
  </p:slideViewPr>
  <p:notesTextViewPr>
    <p:cViewPr>
      <p:scale>
        <a:sx n="3" d="2"/>
        <a:sy n="3" d="2"/>
      </p:scale>
      <p:origin x="0" y="0"/>
    </p:cViewPr>
  </p:notesText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theme" Target="theme/theme1.xml"/><Relationship Id="rId10" Type="http://schemas.openxmlformats.org/officeDocument/2006/relationships/slide" Target="slides/slide3.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DC9F07-41B7-400B-BE63-4FF003BDA9C4}"/>
              </a:ext>
            </a:extLst>
          </p:cNvPr>
          <p:cNvSpPr>
            <a:spLocks noGrp="1"/>
          </p:cNvSpPr>
          <p:nvPr>
            <p:ph type="hdr" sz="quarter"/>
          </p:nvPr>
        </p:nvSpPr>
        <p:spPr>
          <a:xfrm>
            <a:off x="0" y="0"/>
            <a:ext cx="3038155" cy="466238"/>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a:extLst>
              <a:ext uri="{FF2B5EF4-FFF2-40B4-BE49-F238E27FC236}">
                <a16:creationId xmlns:a16="http://schemas.microsoft.com/office/drawing/2014/main" id="{BE64257F-C598-4063-95E4-6153EFD75B26}"/>
              </a:ext>
            </a:extLst>
          </p:cNvPr>
          <p:cNvSpPr>
            <a:spLocks noGrp="1"/>
          </p:cNvSpPr>
          <p:nvPr>
            <p:ph type="dt" sz="quarter" idx="1"/>
          </p:nvPr>
        </p:nvSpPr>
        <p:spPr>
          <a:xfrm>
            <a:off x="3970673" y="0"/>
            <a:ext cx="3038155" cy="466238"/>
          </a:xfrm>
          <a:prstGeom prst="rect">
            <a:avLst/>
          </a:prstGeom>
        </p:spPr>
        <p:txBody>
          <a:bodyPr vert="horz" lIns="90663" tIns="45331" rIns="90663" bIns="45331" rtlCol="0"/>
          <a:lstStyle>
            <a:lvl1pPr algn="r">
              <a:defRPr sz="1200"/>
            </a:lvl1pPr>
          </a:lstStyle>
          <a:p>
            <a:fld id="{267FA5E1-C9C8-4E37-9952-831FB29BD504}" type="datetimeFigureOut">
              <a:rPr lang="en-US" smtClean="0"/>
              <a:t>5/27/2019</a:t>
            </a:fld>
            <a:endParaRPr lang="en-US"/>
          </a:p>
        </p:txBody>
      </p:sp>
      <p:sp>
        <p:nvSpPr>
          <p:cNvPr id="4" name="Footer Placeholder 3">
            <a:extLst>
              <a:ext uri="{FF2B5EF4-FFF2-40B4-BE49-F238E27FC236}">
                <a16:creationId xmlns:a16="http://schemas.microsoft.com/office/drawing/2014/main" id="{578F9D47-3F66-4E6E-BC4B-D6EFACDD77F7}"/>
              </a:ext>
            </a:extLst>
          </p:cNvPr>
          <p:cNvSpPr>
            <a:spLocks noGrp="1"/>
          </p:cNvSpPr>
          <p:nvPr>
            <p:ph type="ftr" sz="quarter" idx="2"/>
          </p:nvPr>
        </p:nvSpPr>
        <p:spPr>
          <a:xfrm>
            <a:off x="0" y="8830162"/>
            <a:ext cx="3038155" cy="466238"/>
          </a:xfrm>
          <a:prstGeom prst="rect">
            <a:avLst/>
          </a:prstGeom>
        </p:spPr>
        <p:txBody>
          <a:bodyPr vert="horz" lIns="90663" tIns="45331" rIns="90663" bIns="45331"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9B2932A3-8367-4B3D-A6EF-B40DEEE180C5}"/>
              </a:ext>
            </a:extLst>
          </p:cNvPr>
          <p:cNvSpPr>
            <a:spLocks noGrp="1"/>
          </p:cNvSpPr>
          <p:nvPr>
            <p:ph type="sldNum" sz="quarter" idx="3"/>
          </p:nvPr>
        </p:nvSpPr>
        <p:spPr>
          <a:xfrm>
            <a:off x="3970673" y="8830162"/>
            <a:ext cx="3038155" cy="466238"/>
          </a:xfrm>
          <a:prstGeom prst="rect">
            <a:avLst/>
          </a:prstGeom>
        </p:spPr>
        <p:txBody>
          <a:bodyPr vert="horz" lIns="90663" tIns="45331" rIns="90663" bIns="45331" rtlCol="0" anchor="b"/>
          <a:lstStyle>
            <a:lvl1pPr algn="r">
              <a:defRPr sz="1200"/>
            </a:lvl1pPr>
          </a:lstStyle>
          <a:p>
            <a:fld id="{B25DA727-4E9D-4984-95FA-DDDFC31EA188}" type="slidenum">
              <a:rPr lang="en-US" smtClean="0"/>
              <a:t>‹#›</a:t>
            </a:fld>
            <a:endParaRPr lang="en-US"/>
          </a:p>
        </p:txBody>
      </p:sp>
    </p:spTree>
    <p:extLst>
      <p:ext uri="{BB962C8B-B14F-4D97-AF65-F5344CB8AC3E}">
        <p14:creationId xmlns:p14="http://schemas.microsoft.com/office/powerpoint/2010/main" val="151353174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5/27/2019</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course, you’ll learn about ENCAPSULATION – hiding data behind an interface. We’ll discuss how encapsulation helps with software maintenance over the lifetime of a project. We’ll see how it promotes OO polymorphism (and what that means). And we’ll discuss the cost of encapsulation. Cost, in software, often means a performance hit at runtime.</a:t>
            </a:r>
          </a:p>
          <a:p>
            <a:endParaRPr lang="en-US" dirty="0"/>
          </a:p>
          <a:p>
            <a:r>
              <a:rPr lang="en-US" dirty="0"/>
              <a:t>We’ll look at the concepts and syntax in the different major languages like C++, Java, Python, and JavaScript. Now don’t let the code scare you. You don’t need to be a master of all these languages. Heck, you don’t need to be fluent in any of these languages. But a basic understanding of some programming language will help you here. </a:t>
            </a:r>
          </a:p>
          <a:p>
            <a:endParaRPr lang="en-US" dirty="0"/>
          </a:p>
          <a:p>
            <a:r>
              <a:rPr lang="en-US" dirty="0"/>
              <a:t>This is a course on concepts. And it is insightful to see how the different languages approach these concepts in slightly different ways.</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7522ED2D-31D0-4100-BD43-BD19FBC1151D}"/>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E32CD08-5B8F-499F-92E9-3237925261CF}"/>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1786012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course you’ll learn about class hierarchies. You’ll see how one object can inherit from another.</a:t>
            </a:r>
          </a:p>
          <a:p>
            <a:endParaRPr lang="en-US" dirty="0"/>
          </a:p>
          <a:p>
            <a:r>
              <a:rPr lang="en-US" dirty="0"/>
              <a:t>We’ll look at multiple-inheritance – one object inheriting form two or more parent objects. We’ll explore the “diamond of death” that can result.</a:t>
            </a:r>
          </a:p>
          <a:p>
            <a:endParaRPr lang="en-US" dirty="0"/>
          </a:p>
          <a:p>
            <a:r>
              <a:rPr lang="en-US" dirty="0"/>
              <a:t>We’ll separate inheritance into two main categories: IMPLEMENTATION inheritance and INTERFACE inheritance.</a:t>
            </a:r>
          </a:p>
          <a:p>
            <a:endParaRPr lang="en-US" dirty="0"/>
          </a:p>
          <a:p>
            <a:r>
              <a:rPr lang="en-US" dirty="0"/>
              <a:t>Inheritance is the first OO concept that students latch on to, but the concept of COMPOSITION is almost always the better solution. In this course, we’ll discuss the difference between COMPOSITION and INHERITANCE and when to use each.</a:t>
            </a:r>
          </a:p>
          <a:p>
            <a:endParaRPr lang="en-US" dirty="0"/>
          </a:p>
          <a:p>
            <a:r>
              <a:rPr lang="en-US" dirty="0"/>
              <a:t>The famous “Gang of Four” recommends that you “FAVOR OBJECT ….”. We’ll be seeing a lot of the “Gang of Four” and their famous “Design Patterns” throughout this course.</a:t>
            </a:r>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7522ED2D-31D0-4100-BD43-BD19FBC1151D}"/>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E32CD08-5B8F-499F-92E9-3237925261CF}"/>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3151928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course we’ll talk about modeling real-world problems with objects. We’ll look at a standard way of visualizing object oriented systems – UML Diagrams – Unified Modeling Language.</a:t>
            </a:r>
          </a:p>
          <a:p>
            <a:endParaRPr lang="en-US" dirty="0"/>
          </a:p>
          <a:p>
            <a:r>
              <a:rPr lang="en-US" dirty="0"/>
              <a:t>When you hear OO programmers talk, it can seem like the are speaking a foreign language. By learning the concepts and terminology of OO, you’ll be better equipped to discuss your own designs – and to read about designs in the literature and on the web.</a:t>
            </a:r>
          </a:p>
          <a:p>
            <a:endParaRPr lang="en-US" dirty="0"/>
          </a:p>
          <a:p>
            <a:r>
              <a:rPr lang="en-US" dirty="0"/>
              <a:t>Throughout the course, we’ll take a moment to tackle the lingo as we run into it.</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
        <p:nvSpPr>
          <p:cNvPr id="5" name="Footer Placeholder 4">
            <a:extLst>
              <a:ext uri="{FF2B5EF4-FFF2-40B4-BE49-F238E27FC236}">
                <a16:creationId xmlns:a16="http://schemas.microsoft.com/office/drawing/2014/main" id="{7522ED2D-31D0-4100-BD43-BD19FBC1151D}"/>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E32CD08-5B8F-499F-92E9-3237925261CF}"/>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343162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www.wbemsolutions.com/tutorials/CIM/cim-uml.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Encapsulation</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a:t>
            </a:fld>
            <a:endParaRPr lang="en-US"/>
          </a:p>
        </p:txBody>
      </p:sp>
      <p:sp>
        <p:nvSpPr>
          <p:cNvPr id="29" name="Rectangle 28">
            <a:extLst>
              <a:ext uri="{FF2B5EF4-FFF2-40B4-BE49-F238E27FC236}">
                <a16:creationId xmlns:a16="http://schemas.microsoft.com/office/drawing/2014/main" id="{0249FDC7-B0CB-47DA-9054-04B27B9DFA66}"/>
              </a:ext>
            </a:extLst>
          </p:cNvPr>
          <p:cNvSpPr/>
          <p:nvPr/>
        </p:nvSpPr>
        <p:spPr>
          <a:xfrm>
            <a:off x="203353" y="712884"/>
            <a:ext cx="3245386" cy="3344634"/>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Clock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minutes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Clock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h,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m,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        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(h),</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minutes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(m),</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(s)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virtual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return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Clock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c(23,59,59);</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h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c.getHours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74972E46-0EE5-4605-B085-362FA2C21AC7}"/>
              </a:ext>
            </a:extLst>
          </p:cNvPr>
          <p:cNvSpPr/>
          <p:nvPr/>
        </p:nvSpPr>
        <p:spPr>
          <a:xfrm>
            <a:off x="5636965" y="834660"/>
            <a:ext cx="3245386" cy="3706912"/>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Clock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minutes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Clock(</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m</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minutes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m</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return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1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Clock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Clock(23,59,59);</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Box 30">
            <a:extLst>
              <a:ext uri="{FF2B5EF4-FFF2-40B4-BE49-F238E27FC236}">
                <a16:creationId xmlns:a16="http://schemas.microsoft.com/office/drawing/2014/main" id="{8DDFB52B-1E75-4839-ADA6-CF5CC2035547}"/>
              </a:ext>
            </a:extLst>
          </p:cNvPr>
          <p:cNvSpPr txBox="1"/>
          <p:nvPr/>
        </p:nvSpPr>
        <p:spPr>
          <a:xfrm>
            <a:off x="2949767" y="666751"/>
            <a:ext cx="711048" cy="369332"/>
          </a:xfrm>
          <a:prstGeom prst="rect">
            <a:avLst/>
          </a:prstGeom>
          <a:noFill/>
        </p:spPr>
        <p:txBody>
          <a:bodyPr wrap="square" rtlCol="0">
            <a:spAutoFit/>
          </a:bodyPr>
          <a:lstStyle/>
          <a:p>
            <a:r>
              <a:rPr lang="en-US" dirty="0"/>
              <a:t>C++</a:t>
            </a:r>
          </a:p>
        </p:txBody>
      </p:sp>
      <p:sp>
        <p:nvSpPr>
          <p:cNvPr id="47" name="TextBox 46">
            <a:extLst>
              <a:ext uri="{FF2B5EF4-FFF2-40B4-BE49-F238E27FC236}">
                <a16:creationId xmlns:a16="http://schemas.microsoft.com/office/drawing/2014/main" id="{5CB61928-1F82-4B83-8B9E-29E636769D50}"/>
              </a:ext>
            </a:extLst>
          </p:cNvPr>
          <p:cNvSpPr txBox="1"/>
          <p:nvPr/>
        </p:nvSpPr>
        <p:spPr>
          <a:xfrm>
            <a:off x="8334718" y="830529"/>
            <a:ext cx="711048" cy="369332"/>
          </a:xfrm>
          <a:prstGeom prst="rect">
            <a:avLst/>
          </a:prstGeom>
          <a:noFill/>
        </p:spPr>
        <p:txBody>
          <a:bodyPr wrap="square" rtlCol="0">
            <a:spAutoFit/>
          </a:bodyPr>
          <a:lstStyle/>
          <a:p>
            <a:r>
              <a:rPr lang="en-US" dirty="0"/>
              <a:t>Java</a:t>
            </a:r>
          </a:p>
        </p:txBody>
      </p:sp>
      <p:sp>
        <p:nvSpPr>
          <p:cNvPr id="9" name="Rectangle 8">
            <a:extLst>
              <a:ext uri="{FF2B5EF4-FFF2-40B4-BE49-F238E27FC236}">
                <a16:creationId xmlns:a16="http://schemas.microsoft.com/office/drawing/2014/main" id="{D611C8F4-7FF7-4B90-8F9E-5116B520A0B2}"/>
              </a:ext>
            </a:extLst>
          </p:cNvPr>
          <p:cNvSpPr/>
          <p:nvPr/>
        </p:nvSpPr>
        <p:spPr>
          <a:xfrm>
            <a:off x="2743200" y="2558760"/>
            <a:ext cx="2628900" cy="2257798"/>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Clock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,h,m,s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._hours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h</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._minutes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m</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._seconds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.hours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c = Clock(</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23</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59</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59</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h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c.get_hours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Box 45">
            <a:extLst>
              <a:ext uri="{FF2B5EF4-FFF2-40B4-BE49-F238E27FC236}">
                <a16:creationId xmlns:a16="http://schemas.microsoft.com/office/drawing/2014/main" id="{69421E3F-17B9-42A3-8B3A-C8D835BF2A9D}"/>
              </a:ext>
            </a:extLst>
          </p:cNvPr>
          <p:cNvSpPr txBox="1"/>
          <p:nvPr/>
        </p:nvSpPr>
        <p:spPr>
          <a:xfrm>
            <a:off x="4590133" y="2501384"/>
            <a:ext cx="914400" cy="369332"/>
          </a:xfrm>
          <a:prstGeom prst="rect">
            <a:avLst/>
          </a:prstGeom>
          <a:noFill/>
        </p:spPr>
        <p:txBody>
          <a:bodyPr wrap="square" rtlCol="0">
            <a:spAutoFit/>
          </a:bodyPr>
          <a:lstStyle/>
          <a:p>
            <a:r>
              <a:rPr lang="en-US" dirty="0"/>
              <a:t>Python</a:t>
            </a:r>
          </a:p>
        </p:txBody>
      </p:sp>
    </p:spTree>
    <p:extLst>
      <p:ext uri="{BB962C8B-B14F-4D97-AF65-F5344CB8AC3E}">
        <p14:creationId xmlns:p14="http://schemas.microsoft.com/office/powerpoint/2010/main" val="118822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par>
                          <p:cTn id="11" fill="hold">
                            <p:stCondLst>
                              <p:cond delay="500"/>
                            </p:stCondLst>
                            <p:childTnLst>
                              <p:par>
                                <p:cTn id="12" presetID="10" presetClass="entr" presetSubtype="0" fill="hold" grpId="0" nodeType="afterEffect">
                                  <p:stCondLst>
                                    <p:cond delay="200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grpId="0" nodeType="withEffect">
                                  <p:stCondLst>
                                    <p:cond delay="20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par>
                          <p:cTn id="18" fill="hold">
                            <p:stCondLst>
                              <p:cond delay="3000"/>
                            </p:stCondLst>
                            <p:childTnLst>
                              <p:par>
                                <p:cTn id="19" presetID="10" presetClass="entr" presetSubtype="0" fill="hold" grpId="0" nodeType="afterEffect">
                                  <p:stCondLst>
                                    <p:cond delay="20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200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p:bldP spid="47" grpId="0"/>
      <p:bldP spid="9" grpId="0" animBg="1"/>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Inheritance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2</a:t>
            </a:fld>
            <a:endParaRPr lang="en-US"/>
          </a:p>
        </p:txBody>
      </p:sp>
      <p:sp>
        <p:nvSpPr>
          <p:cNvPr id="2" name="Rectangle 1">
            <a:extLst>
              <a:ext uri="{FF2B5EF4-FFF2-40B4-BE49-F238E27FC236}">
                <a16:creationId xmlns:a16="http://schemas.microsoft.com/office/drawing/2014/main" id="{9401790A-609D-43CF-97B2-1E5EB0AF1341}"/>
              </a:ext>
            </a:extLst>
          </p:cNvPr>
          <p:cNvSpPr/>
          <p:nvPr/>
        </p:nvSpPr>
        <p:spPr>
          <a:xfrm>
            <a:off x="421394" y="962437"/>
            <a:ext cx="3886200" cy="3514312"/>
          </a:xfrm>
          <a:prstGeom prst="rect">
            <a:avLst/>
          </a:prstGeom>
          <a:solidFill>
            <a:schemeClr val="bg1">
              <a:lumMod val="95000"/>
            </a:schemeClr>
          </a:solidFill>
          <a:ln>
            <a:solidFill>
              <a:schemeClr val="tx1"/>
            </a:solidFill>
          </a:ln>
        </p:spPr>
        <p:txBody>
          <a:bodyPr wrap="square">
            <a:noAutofit/>
          </a:bodyPr>
          <a:lstStyle/>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Animal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1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2A00FF"/>
                </a:solidFill>
                <a:latin typeface="Consolas" panose="020B0609020204030204" pitchFamily="49" charset="0"/>
                <a:ea typeface="Calibri" panose="020F0502020204030204" pitchFamily="34" charset="0"/>
                <a:cs typeface="Consolas" panose="020B0609020204030204" pitchFamily="49" charset="0"/>
              </a:rPr>
              <a:t>"I am not a plant."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pPr>
            <a:r>
              <a:rPr lang="en-US" sz="1100" dirty="0">
                <a:solidFill>
                  <a:srgbClr val="3F7F5F"/>
                </a:solidFill>
                <a:latin typeface="Consolas" panose="020B0609020204030204" pitchFamily="49" charset="0"/>
                <a:ea typeface="Calibri" panose="020F0502020204030204" pitchFamily="34" charset="0"/>
                <a:cs typeface="Consolas" panose="020B0609020204030204" pitchFamily="49" charset="0"/>
              </a:rPr>
              <a:t>// public class implements Animal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Dog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extends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Animal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46464"/>
                </a:solidFill>
                <a:latin typeface="Consolas" panose="020B0609020204030204" pitchFamily="49" charset="0"/>
                <a:ea typeface="Calibri" panose="020F0502020204030204" pitchFamily="34" charset="0"/>
                <a:cs typeface="Consolas" panose="020B0609020204030204" pitchFamily="49" charset="0"/>
              </a:rPr>
              <a:t>@Override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1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2A00FF"/>
                </a:solidFill>
                <a:latin typeface="Consolas" panose="020B0609020204030204" pitchFamily="49" charset="0"/>
                <a:ea typeface="Calibri" panose="020F0502020204030204" pitchFamily="34" charset="0"/>
                <a:cs typeface="Consolas" panose="020B0609020204030204" pitchFamily="49" charset="0"/>
              </a:rPr>
              <a:t>"Bark Bark!"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Animal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p</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Dog();</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err="1">
                <a:solidFill>
                  <a:srgbClr val="6A3E3E"/>
                </a:solidFill>
                <a:latin typeface="Consolas" panose="020B0609020204030204" pitchFamily="49" charset="0"/>
                <a:ea typeface="Calibri" panose="020F0502020204030204" pitchFamily="34" charset="0"/>
                <a:cs typeface="Consolas" panose="020B0609020204030204" pitchFamily="49" charset="0"/>
              </a:rPr>
              <a:t>p</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latin typeface="Calibri" panose="020F0502020204030204" pitchFamily="34" charset="0"/>
                <a:ea typeface="Calibri" panose="020F0502020204030204" pitchFamily="34" charset="0"/>
                <a:cs typeface="Times New Roman" panose="02020603050405020304" pitchFamily="18" charset="0"/>
              </a:rPr>
              <a:t> </a:t>
            </a:r>
          </a:p>
        </p:txBody>
      </p:sp>
      <p:sp>
        <p:nvSpPr>
          <p:cNvPr id="3" name="Rectangle 2">
            <a:extLst>
              <a:ext uri="{FF2B5EF4-FFF2-40B4-BE49-F238E27FC236}">
                <a16:creationId xmlns:a16="http://schemas.microsoft.com/office/drawing/2014/main" id="{D4DAF45D-8AA1-447C-861B-B2C800F1286F}"/>
              </a:ext>
            </a:extLst>
          </p:cNvPr>
          <p:cNvSpPr/>
          <p:nvPr/>
        </p:nvSpPr>
        <p:spPr>
          <a:xfrm>
            <a:off x="4748272" y="989521"/>
            <a:ext cx="3709928" cy="3487228"/>
          </a:xfrm>
          <a:prstGeom prst="rect">
            <a:avLst/>
          </a:prstGeom>
          <a:solidFill>
            <a:schemeClr val="accent1">
              <a:lumMod val="20000"/>
              <a:lumOff val="80000"/>
            </a:schemeClr>
          </a:solidFill>
          <a:ln>
            <a:solidFill>
              <a:schemeClr val="tx1"/>
            </a:solidFill>
          </a:ln>
        </p:spPr>
        <p:txBody>
          <a:bodyPr wrap="square">
            <a:no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Animal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virtual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100" dirty="0">
                <a:solidFill>
                  <a:srgbClr val="2A00FF"/>
                </a:solidFill>
                <a:latin typeface="Consolas" panose="020B0609020204030204" pitchFamily="49" charset="0"/>
                <a:ea typeface="Calibri" panose="020F0502020204030204" pitchFamily="34" charset="0"/>
                <a:cs typeface="Consolas" panose="020B0609020204030204" pitchFamily="49" charset="0"/>
              </a:rPr>
              <a:t>"I am not a plant."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1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Dog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Animal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virtual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100" dirty="0">
                <a:solidFill>
                  <a:srgbClr val="2A00FF"/>
                </a:solidFill>
                <a:latin typeface="Consolas" panose="020B0609020204030204" pitchFamily="49" charset="0"/>
                <a:ea typeface="Calibri" panose="020F0502020204030204" pitchFamily="34" charset="0"/>
                <a:cs typeface="Consolas" panose="020B0609020204030204" pitchFamily="49" charset="0"/>
              </a:rPr>
              <a:t>"Bark </a:t>
            </a:r>
            <a:r>
              <a:rPr lang="en-US" sz="1100" dirty="0" err="1">
                <a:solidFill>
                  <a:srgbClr val="2A00FF"/>
                </a:solidFill>
                <a:latin typeface="Consolas" panose="020B0609020204030204" pitchFamily="49" charset="0"/>
                <a:ea typeface="Calibri" panose="020F0502020204030204" pitchFamily="34" charset="0"/>
                <a:cs typeface="Consolas" panose="020B0609020204030204" pitchFamily="49" charset="0"/>
              </a:rPr>
              <a:t>Bark</a:t>
            </a:r>
            <a:r>
              <a:rPr lang="en-US" sz="1100"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1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Animal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p =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Dog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p-&gt;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1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49F706B2-2D3D-4729-BCB4-9ABB96E5C42B}"/>
              </a:ext>
            </a:extLst>
          </p:cNvPr>
          <p:cNvSpPr txBox="1"/>
          <p:nvPr/>
        </p:nvSpPr>
        <p:spPr>
          <a:xfrm>
            <a:off x="7934899" y="944895"/>
            <a:ext cx="711048" cy="369332"/>
          </a:xfrm>
          <a:prstGeom prst="rect">
            <a:avLst/>
          </a:prstGeom>
          <a:noFill/>
        </p:spPr>
        <p:txBody>
          <a:bodyPr wrap="square" rtlCol="0">
            <a:spAutoFit/>
          </a:bodyPr>
          <a:lstStyle/>
          <a:p>
            <a:r>
              <a:rPr lang="en-US" dirty="0"/>
              <a:t>C++</a:t>
            </a:r>
          </a:p>
        </p:txBody>
      </p:sp>
      <p:sp>
        <p:nvSpPr>
          <p:cNvPr id="8" name="TextBox 7">
            <a:extLst>
              <a:ext uri="{FF2B5EF4-FFF2-40B4-BE49-F238E27FC236}">
                <a16:creationId xmlns:a16="http://schemas.microsoft.com/office/drawing/2014/main" id="{F9F116CA-F6E5-4612-8729-42E842BE2211}"/>
              </a:ext>
            </a:extLst>
          </p:cNvPr>
          <p:cNvSpPr txBox="1"/>
          <p:nvPr/>
        </p:nvSpPr>
        <p:spPr>
          <a:xfrm>
            <a:off x="3754460" y="929386"/>
            <a:ext cx="711048" cy="369332"/>
          </a:xfrm>
          <a:prstGeom prst="rect">
            <a:avLst/>
          </a:prstGeom>
          <a:noFill/>
        </p:spPr>
        <p:txBody>
          <a:bodyPr wrap="square" rtlCol="0">
            <a:spAutoFit/>
          </a:bodyPr>
          <a:lstStyle/>
          <a:p>
            <a:r>
              <a:rPr lang="en-US" dirty="0"/>
              <a:t>Java</a:t>
            </a:r>
          </a:p>
        </p:txBody>
      </p:sp>
      <p:sp>
        <p:nvSpPr>
          <p:cNvPr id="9" name="TextBox 8">
            <a:extLst>
              <a:ext uri="{FF2B5EF4-FFF2-40B4-BE49-F238E27FC236}">
                <a16:creationId xmlns:a16="http://schemas.microsoft.com/office/drawing/2014/main" id="{E45516CB-AA3F-4174-832C-032B288FBED7}"/>
              </a:ext>
            </a:extLst>
          </p:cNvPr>
          <p:cNvSpPr txBox="1"/>
          <p:nvPr/>
        </p:nvSpPr>
        <p:spPr>
          <a:xfrm>
            <a:off x="2893308" y="2224385"/>
            <a:ext cx="3278892" cy="923330"/>
          </a:xfrm>
          <a:prstGeom prst="rect">
            <a:avLst/>
          </a:prstGeom>
          <a:solidFill>
            <a:srgbClr val="92D050"/>
          </a:solidFill>
          <a:ln>
            <a:solidFill>
              <a:schemeClr val="tx1"/>
            </a:solidFill>
          </a:ln>
        </p:spPr>
        <p:txBody>
          <a:bodyPr wrap="square" rtlCol="0">
            <a:spAutoFit/>
          </a:bodyPr>
          <a:lstStyle/>
          <a:p>
            <a:r>
              <a:rPr lang="en-US" b="1" dirty="0"/>
              <a:t>“Favor Object Composition Over Class Inheritance”</a:t>
            </a:r>
          </a:p>
          <a:p>
            <a:r>
              <a:rPr lang="en-US" b="1" dirty="0"/>
              <a:t>- Gang of Four</a:t>
            </a:r>
          </a:p>
        </p:txBody>
      </p:sp>
    </p:spTree>
    <p:extLst>
      <p:ext uri="{BB962C8B-B14F-4D97-AF65-F5344CB8AC3E}">
        <p14:creationId xmlns:p14="http://schemas.microsoft.com/office/powerpoint/2010/main" val="377896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10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P spid="8"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OO Analysis and Design</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3</a:t>
            </a:fld>
            <a:endParaRPr lang="en-US"/>
          </a:p>
        </p:txBody>
      </p:sp>
      <p:pic>
        <p:nvPicPr>
          <p:cNvPr id="1026" name="Picture 2" descr="http://www.wbemsolutions.com/tutorials/CIM/images/uml_example.jpg">
            <a:extLst>
              <a:ext uri="{FF2B5EF4-FFF2-40B4-BE49-F238E27FC236}">
                <a16:creationId xmlns:a16="http://schemas.microsoft.com/office/drawing/2014/main" id="{DECB732E-901E-48E1-AB13-63718D8B2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806" y="1060065"/>
            <a:ext cx="4126787"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E842561-0003-4B84-8709-3B97D676454B}"/>
              </a:ext>
            </a:extLst>
          </p:cNvPr>
          <p:cNvSpPr/>
          <p:nvPr/>
        </p:nvSpPr>
        <p:spPr>
          <a:xfrm>
            <a:off x="685800" y="3514725"/>
            <a:ext cx="4572000" cy="246221"/>
          </a:xfrm>
          <a:prstGeom prst="rect">
            <a:avLst/>
          </a:prstGeom>
        </p:spPr>
        <p:txBody>
          <a:bodyPr>
            <a:spAutoFit/>
          </a:bodyPr>
          <a:lstStyle/>
          <a:p>
            <a:r>
              <a:rPr lang="en-US" sz="1000" dirty="0">
                <a:hlinkClick r:id="rId4"/>
              </a:rPr>
              <a:t>http://www.wbemsolutions.com/tutorials/CIM/cim-uml.html</a:t>
            </a:r>
            <a:endParaRPr lang="en-US" sz="1000" dirty="0"/>
          </a:p>
        </p:txBody>
      </p:sp>
      <p:sp>
        <p:nvSpPr>
          <p:cNvPr id="7" name="TextBox 6">
            <a:extLst>
              <a:ext uri="{FF2B5EF4-FFF2-40B4-BE49-F238E27FC236}">
                <a16:creationId xmlns:a16="http://schemas.microsoft.com/office/drawing/2014/main" id="{C5EFA3ED-5D01-401A-A191-A56E94FA5827}"/>
              </a:ext>
            </a:extLst>
          </p:cNvPr>
          <p:cNvSpPr txBox="1"/>
          <p:nvPr/>
        </p:nvSpPr>
        <p:spPr>
          <a:xfrm>
            <a:off x="5683889" y="2571750"/>
            <a:ext cx="3200400" cy="2000548"/>
          </a:xfrm>
          <a:prstGeom prst="rect">
            <a:avLst/>
          </a:prstGeom>
          <a:noFill/>
        </p:spPr>
        <p:txBody>
          <a:bodyPr wrap="square" rtlCol="0">
            <a:spAutoFit/>
          </a:bodyPr>
          <a:lstStyle/>
          <a:p>
            <a:pPr marL="285750" indent="-285750">
              <a:buFont typeface="Arial" panose="020B0604020202020204" pitchFamily="34" charset="0"/>
              <a:buChar char="•"/>
            </a:pPr>
            <a:r>
              <a:rPr lang="en-US" sz="1400" dirty="0"/>
              <a:t>Design Patterns</a:t>
            </a:r>
          </a:p>
          <a:p>
            <a:pPr marL="285750" indent="-285750">
              <a:buFont typeface="Arial" panose="020B0604020202020204" pitchFamily="34" charset="0"/>
              <a:buChar char="•"/>
            </a:pPr>
            <a:r>
              <a:rPr lang="en-US" sz="1400" dirty="0"/>
              <a:t>UML Diagrams</a:t>
            </a:r>
          </a:p>
          <a:p>
            <a:pPr marL="285750" indent="-285750">
              <a:buFont typeface="Arial" panose="020B0604020202020204" pitchFamily="34" charset="0"/>
              <a:buChar char="•"/>
            </a:pPr>
            <a:r>
              <a:rPr lang="en-US" sz="1400" dirty="0"/>
              <a:t>Is-a / Has-a</a:t>
            </a:r>
          </a:p>
          <a:p>
            <a:pPr marL="285750" indent="-285750">
              <a:buFont typeface="Arial" panose="020B0604020202020204" pitchFamily="34" charset="0"/>
              <a:buChar char="•"/>
            </a:pPr>
            <a:r>
              <a:rPr lang="en-US" sz="1400" dirty="0"/>
              <a:t>Inheritance (derived, super, base)</a:t>
            </a:r>
          </a:p>
          <a:p>
            <a:pPr marL="285750" indent="-285750">
              <a:buFont typeface="Arial" panose="020B0604020202020204" pitchFamily="34" charset="0"/>
              <a:buChar char="•"/>
            </a:pPr>
            <a:r>
              <a:rPr lang="en-US" sz="1400" dirty="0"/>
              <a:t>Composition</a:t>
            </a:r>
          </a:p>
          <a:p>
            <a:pPr marL="285750" indent="-285750">
              <a:buFont typeface="Arial" panose="020B0604020202020204" pitchFamily="34" charset="0"/>
              <a:buChar char="•"/>
            </a:pPr>
            <a:r>
              <a:rPr lang="en-US" sz="1400" dirty="0"/>
              <a:t>Interface / Implementation</a:t>
            </a:r>
          </a:p>
          <a:p>
            <a:pPr marL="285750" indent="-285750">
              <a:buFont typeface="Arial" panose="020B0604020202020204" pitchFamily="34" charset="0"/>
              <a:buChar char="•"/>
            </a:pPr>
            <a:r>
              <a:rPr lang="en-US" sz="1400" dirty="0"/>
              <a:t>Polymorphism</a:t>
            </a:r>
          </a:p>
          <a:p>
            <a:pPr marL="285750" indent="-285750">
              <a:buFont typeface="Arial" panose="020B0604020202020204" pitchFamily="34" charset="0"/>
              <a:buChar char="•"/>
            </a:pPr>
            <a:r>
              <a:rPr lang="en-US" sz="1400" dirty="0"/>
              <a:t>Many, many more</a:t>
            </a:r>
          </a:p>
          <a:p>
            <a:pPr marL="285750" indent="-285750">
              <a:buFont typeface="Arial" panose="020B0604020202020204" pitchFamily="34" charset="0"/>
              <a:buChar char="•"/>
            </a:pPr>
            <a:endParaRPr lang="en-US" sz="1200" dirty="0"/>
          </a:p>
        </p:txBody>
      </p:sp>
      <p:sp>
        <p:nvSpPr>
          <p:cNvPr id="10" name="TextBox 9">
            <a:extLst>
              <a:ext uri="{FF2B5EF4-FFF2-40B4-BE49-F238E27FC236}">
                <a16:creationId xmlns:a16="http://schemas.microsoft.com/office/drawing/2014/main" id="{345B08FD-F50D-4D8E-BA3D-B10CCA3792E0}"/>
              </a:ext>
            </a:extLst>
          </p:cNvPr>
          <p:cNvSpPr txBox="1"/>
          <p:nvPr/>
        </p:nvSpPr>
        <p:spPr>
          <a:xfrm>
            <a:off x="5683889" y="2171640"/>
            <a:ext cx="3034177" cy="400110"/>
          </a:xfrm>
          <a:prstGeom prst="rect">
            <a:avLst/>
          </a:prstGeom>
          <a:noFill/>
        </p:spPr>
        <p:txBody>
          <a:bodyPr wrap="square" rtlCol="0">
            <a:spAutoFit/>
          </a:bodyPr>
          <a:lstStyle/>
          <a:p>
            <a:r>
              <a:rPr lang="en-US" sz="2000" b="1" dirty="0"/>
              <a:t>Concepts and Terminology</a:t>
            </a:r>
          </a:p>
        </p:txBody>
      </p:sp>
    </p:spTree>
    <p:extLst>
      <p:ext uri="{BB962C8B-B14F-4D97-AF65-F5344CB8AC3E}">
        <p14:creationId xmlns:p14="http://schemas.microsoft.com/office/powerpoint/2010/main" val="172146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500"/>
                                        <p:tgtEl>
                                          <p:spTgt spid="7">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fade">
                                      <p:cBhvr>
                                        <p:cTn id="35" dur="500"/>
                                        <p:tgtEl>
                                          <p:spTgt spid="7">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animEffect transition="in" filter="fade">
                                      <p:cBhvr>
                                        <p:cTn id="39"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11834</TotalTime>
  <Words>664</Words>
  <Application>Microsoft Office PowerPoint</Application>
  <PresentationFormat>On-screen Show (16:9)</PresentationFormat>
  <Paragraphs>147</Paragraphs>
  <Slides>3</Slides>
  <Notes>3</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3</vt:i4>
      </vt:variant>
    </vt:vector>
  </HeadingPairs>
  <TitlesOfParts>
    <vt:vector size="14"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Encapsulation</vt:lpstr>
      <vt:lpstr>Inheritance</vt:lpstr>
      <vt:lpstr>OO Analysis and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321</cp:revision>
  <cp:lastPrinted>2018-07-29T22:26:15Z</cp:lastPrinted>
  <dcterms:created xsi:type="dcterms:W3CDTF">2015-07-04T21:12:26Z</dcterms:created>
  <dcterms:modified xsi:type="dcterms:W3CDTF">2019-05-28T21:40:56Z</dcterms:modified>
</cp:coreProperties>
</file>